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05" r:id="rId3"/>
    <p:sldId id="330" r:id="rId4"/>
    <p:sldId id="332" r:id="rId5"/>
    <p:sldId id="333" r:id="rId6"/>
    <p:sldId id="334" r:id="rId7"/>
    <p:sldId id="335" r:id="rId8"/>
    <p:sldId id="336" r:id="rId9"/>
    <p:sldId id="260" r:id="rId10"/>
    <p:sldId id="351" r:id="rId11"/>
    <p:sldId id="263" r:id="rId12"/>
    <p:sldId id="265" r:id="rId13"/>
    <p:sldId id="266" r:id="rId14"/>
    <p:sldId id="267" r:id="rId15"/>
    <p:sldId id="320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31" r:id="rId30"/>
    <p:sldId id="308" r:id="rId31"/>
    <p:sldId id="26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8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a low dimensional subspace that approximates the range of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-Matrix</a:t>
            </a:r>
            <a:r>
              <a:rPr lang="en-US" baseline="0" dirty="0"/>
              <a:t> A is m by n</a:t>
            </a:r>
          </a:p>
          <a:p>
            <a:r>
              <a:rPr lang="en-US" dirty="0"/>
              <a:t>-k is the desired number</a:t>
            </a:r>
            <a:r>
              <a:rPr lang="en-US" baseline="0" dirty="0"/>
              <a:t> of dimensions of the low-rank representation (e.g. 10, 100, something significantly smaller than n)</a:t>
            </a:r>
          </a:p>
          <a:p>
            <a:r>
              <a:rPr lang="en-US" baseline="0" dirty="0"/>
              <a:t>-p is the oversampling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lines: 10 iterations of SSVD</a:t>
            </a:r>
          </a:p>
          <a:p>
            <a:endParaRPr lang="en-US" dirty="0"/>
          </a:p>
          <a:p>
            <a:r>
              <a:rPr lang="en-US" dirty="0"/>
              <a:t>Red line: full</a:t>
            </a:r>
            <a:r>
              <a:rPr lang="en-US" baseline="0" dirty="0"/>
              <a:t> SVD of original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(sketch</a:t>
            </a:r>
            <a:r>
              <a:rPr lang="en-US" baseline="0" dirty="0"/>
              <a:t> small proof of eigenvalue decay 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6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Nonlinear</a:t>
            </a:r>
            <a:r>
              <a:rPr lang="en-US" baseline="0" dirty="0"/>
              <a:t> encoding / decoding functions result in a powerful generalization of PCA</a:t>
            </a:r>
          </a:p>
          <a:p>
            <a:r>
              <a:rPr lang="en-US" baseline="0" dirty="0"/>
              <a:t> - too much capacity, however, results in an </a:t>
            </a:r>
            <a:r>
              <a:rPr lang="en-US" baseline="0" dirty="0" err="1"/>
              <a:t>autoencoder</a:t>
            </a:r>
            <a:r>
              <a:rPr lang="en-US" baseline="0" dirty="0"/>
              <a:t> just copying the data without “learning”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Log-prior term incorporates preference over parameters (which is how regularization usually operates)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encoder and decoder distributions are not necessarily conditional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 compatible with a unique joint distribution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p_model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h)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enough capacity and training examples, encoder / decoder may become compatible asymptotically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examples as</a:t>
            </a:r>
            <a:r>
              <a:rPr lang="en-US" baseline="0" dirty="0"/>
              <a:t> red crosses along a low-dimensional manifold (black line)</a:t>
            </a:r>
          </a:p>
          <a:p>
            <a:endParaRPr lang="en-US" baseline="0" dirty="0"/>
          </a:p>
          <a:p>
            <a:r>
              <a:rPr lang="en-US" baseline="0" dirty="0"/>
              <a:t>Corruption process pushes x off manifold</a:t>
            </a:r>
          </a:p>
          <a:p>
            <a:endParaRPr lang="en-US" dirty="0"/>
          </a:p>
          <a:p>
            <a:r>
              <a:rPr lang="en-US" dirty="0"/>
              <a:t>g(f(</a:t>
            </a:r>
            <a:r>
              <a:rPr lang="en-US" dirty="0" err="1"/>
              <a:t>x_tilde</a:t>
            </a:r>
            <a:r>
              <a:rPr lang="en-US" dirty="0"/>
              <a:t>)</a:t>
            </a:r>
            <a:r>
              <a:rPr lang="en-US" baseline="0" dirty="0"/>
              <a:t>) estimates the center of mass of the clean points x that could have given rise to </a:t>
            </a:r>
            <a:r>
              <a:rPr lang="en-US" baseline="0" dirty="0" err="1"/>
              <a:t>x_tilde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DFA learns a vector field of the green arrows </a:t>
            </a:r>
          </a:p>
          <a:p>
            <a:endParaRPr lang="en-US" baseline="0" dirty="0"/>
          </a:p>
          <a:p>
            <a:r>
              <a:rPr lang="en-US" baseline="0" dirty="0"/>
              <a:t>Vector field learned by DFA around 1D curved manifold which the data concentrate in a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dA.html" TargetMode="External"/><Relationship Id="rId2" Type="http://schemas.openxmlformats.org/officeDocument/2006/relationships/hyperlink" Target="http://www.deeplearningbook.org/contents/autoencoder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Autoencoders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range of </a:t>
            </a:r>
            <a:r>
              <a:rPr lang="en-US" i="1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OUTPUT: </a:t>
            </a:r>
            <a:r>
              <a:rPr lang="en-US" i="1" dirty="0"/>
              <a:t>Q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Gaussian n x k test matrix </a:t>
            </a:r>
            <a:r>
              <a:rPr lang="en-US" dirty="0" err="1"/>
              <a:t>Ω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product Y = AΩ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Orthogonalize</a:t>
            </a:r>
            <a:r>
              <a:rPr lang="en-US" dirty="0"/>
              <a:t> columns of Y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SVD of </a:t>
            </a:r>
            <a:r>
              <a:rPr lang="en-US" i="1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  <a:r>
              <a:rPr lang="en-US" i="1" dirty="0"/>
              <a:t>Q</a:t>
            </a:r>
          </a:p>
          <a:p>
            <a:r>
              <a:rPr lang="en-US" dirty="0"/>
              <a:t>OUTPUT: Singular vectors </a:t>
            </a:r>
            <a:r>
              <a:rPr lang="en-US" i="1" dirty="0"/>
              <a:t>U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k x n matrix B = Q</a:t>
            </a:r>
            <a:r>
              <a:rPr lang="en-US" baseline="30000" dirty="0"/>
              <a:t>T</a:t>
            </a:r>
            <a:r>
              <a:rPr lang="en-US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SVD of B = ÛΣV</a:t>
            </a:r>
            <a:r>
              <a:rPr lang="en-US" baseline="30000" dirty="0"/>
              <a:t>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singular vectors U = QÛ</a:t>
            </a:r>
          </a:p>
        </p:txBody>
      </p:sp>
    </p:spTree>
    <p:extLst>
      <p:ext uri="{BB962C8B-B14F-4D97-AF65-F5344CB8AC3E}">
        <p14:creationId xmlns:p14="http://schemas.microsoft.com/office/powerpoint/2010/main" val="9224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54475" cy="4351338"/>
          </a:xfrm>
        </p:spPr>
        <p:txBody>
          <a:bodyPr/>
          <a:lstStyle/>
          <a:p>
            <a:r>
              <a:rPr lang="en-US" dirty="0"/>
              <a:t>1000x1000 matrix</a:t>
            </a:r>
          </a:p>
          <a:p>
            <a:r>
              <a:rPr lang="en-US" dirty="0"/>
              <a:t>Several runs of empirical results (blue) to theoretical lower bound (red)</a:t>
            </a:r>
          </a:p>
          <a:p>
            <a:r>
              <a:rPr lang="en-US" b="1" dirty="0"/>
              <a:t>Error seems to be systemic</a:t>
            </a:r>
          </a:p>
          <a:p>
            <a:endParaRPr lang="en-US" dirty="0"/>
          </a:p>
        </p:txBody>
      </p:sp>
      <p:pic>
        <p:nvPicPr>
          <p:cNvPr id="5" name="Picture 4" descr="Screen Shot 2015-04-01 at 4.5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5" y="1445880"/>
            <a:ext cx="6658890" cy="51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Affects decay of eigenvalues / singular values</a:t>
            </a:r>
          </a:p>
        </p:txBody>
      </p:sp>
      <p:pic>
        <p:nvPicPr>
          <p:cNvPr id="5" name="Picture 4" descr="Screen Shot 2015-04-01 at 5.04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538791"/>
            <a:ext cx="1854200" cy="635000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5716939" y="2377194"/>
            <a:ext cx="914400" cy="914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01 at 5.05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610669"/>
            <a:ext cx="317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</a:t>
            </a:r>
          </a:p>
        </p:txBody>
      </p:sp>
      <p:pic>
        <p:nvPicPr>
          <p:cNvPr id="6" name="Picture 5" descr="Screen Shot 2015-04-01 at 5.06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636"/>
            <a:ext cx="5207623" cy="4257326"/>
          </a:xfrm>
          <a:prstGeom prst="rect">
            <a:avLst/>
          </a:prstGeom>
        </p:spPr>
      </p:pic>
      <p:pic>
        <p:nvPicPr>
          <p:cNvPr id="4" name="Picture 3" descr="Screen Shot 2015-04-01 at 5.05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88" y="2037636"/>
            <a:ext cx="5334492" cy="42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867932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primary reasons: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Johnson-</a:t>
            </a:r>
            <a:r>
              <a:rPr lang="en-US" b="1" dirty="0" err="1"/>
              <a:t>Lindenstrauss</a:t>
            </a:r>
            <a:r>
              <a:rPr lang="en-US" b="1" dirty="0"/>
              <a:t> Lemma</a:t>
            </a:r>
          </a:p>
          <a:p>
            <a:pPr lvl="1"/>
            <a:r>
              <a:rPr lang="en-US" dirty="0"/>
              <a:t>Low-dimensional </a:t>
            </a:r>
            <a:r>
              <a:rPr lang="en-US" dirty="0" err="1"/>
              <a:t>embeddings</a:t>
            </a:r>
            <a:r>
              <a:rPr lang="en-US" dirty="0"/>
              <a:t> preserve pairwise distances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Concentration of measure</a:t>
            </a:r>
          </a:p>
          <a:p>
            <a:pPr lvl="1"/>
            <a:r>
              <a:rPr lang="en-US" dirty="0"/>
              <a:t>Geometric interpretation of classical idea: regular functions of independent random variables rarely deviate far from their means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Preconditioning</a:t>
            </a:r>
          </a:p>
          <a:p>
            <a:pPr lvl="1"/>
            <a:r>
              <a:rPr lang="en-US" dirty="0"/>
              <a:t>Condition number: how much change in output is produced from change in input (relation to #1)</a:t>
            </a:r>
          </a:p>
          <a:p>
            <a:pPr lvl="1"/>
            <a:r>
              <a:rPr lang="en-US" i="1" dirty="0"/>
              <a:t>Q</a:t>
            </a:r>
            <a:r>
              <a:rPr lang="en-US" dirty="0"/>
              <a:t> matrix lowers condition number while preserving overall system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0" y="5046980"/>
            <a:ext cx="21336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0" y="3067844"/>
            <a:ext cx="5029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(and </a:t>
            </a:r>
            <a:r>
              <a:rPr lang="en-US"/>
              <a:t>we’re back) Dictionary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This gives the minimization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h</a:t>
            </a:r>
            <a:r>
              <a:rPr lang="en-US" dirty="0"/>
              <a:t> promotes sparsity in the coefficients, and </a:t>
            </a:r>
            <a:r>
              <a:rPr lang="en-US" i="1" dirty="0"/>
              <a:t>B</a:t>
            </a:r>
            <a:r>
              <a:rPr lang="en-US" dirty="0"/>
              <a:t> is chosen from a constraint set</a:t>
            </a:r>
          </a:p>
          <a:p>
            <a:r>
              <a:rPr lang="en-US" dirty="0"/>
              <a:t>The general dictionary learning problem then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specific choices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what differentiate the different kinds of dictionary learning (e.g. hierarchical, K-SVD,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50800" cy="4351338"/>
          </a:xfrm>
        </p:spPr>
        <p:txBody>
          <a:bodyPr/>
          <a:lstStyle/>
          <a:p>
            <a:r>
              <a:rPr lang="en-US" dirty="0"/>
              <a:t>”Self encode”</a:t>
            </a:r>
          </a:p>
          <a:p>
            <a:r>
              <a:rPr lang="en-US" dirty="0"/>
              <a:t>ANNs with output =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825625"/>
            <a:ext cx="3937000" cy="3772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78" y="2861206"/>
            <a:ext cx="21209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8" y="3439852"/>
            <a:ext cx="2146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73" y="1236398"/>
            <a:ext cx="6365943" cy="4758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794" y="3993174"/>
            <a:ext cx="5472146" cy="693576"/>
            <a:chOff x="956734" y="3469485"/>
            <a:chExt cx="6644500" cy="842168"/>
          </a:xfrm>
        </p:grpSpPr>
        <p:sp>
          <p:nvSpPr>
            <p:cNvPr id="8" name="Rounded Rectangle 7"/>
            <p:cNvSpPr/>
            <p:nvPr/>
          </p:nvSpPr>
          <p:spPr>
            <a:xfrm>
              <a:off x="956734" y="3469485"/>
              <a:ext cx="6644500" cy="84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0" y="3536953"/>
              <a:ext cx="63627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a “non-trivial” identity function </a:t>
            </a:r>
          </a:p>
          <a:p>
            <a:r>
              <a:rPr lang="en-US" dirty="0"/>
              <a:t>Low-dimensional “code”</a:t>
            </a:r>
          </a:p>
          <a:p>
            <a:endParaRPr lang="en-US" b="1" dirty="0"/>
          </a:p>
          <a:p>
            <a:r>
              <a:rPr lang="en-US" b="1" dirty="0"/>
              <a:t>No other assumptions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PCA: maximize variance / minimize reconstruction</a:t>
            </a:r>
          </a:p>
          <a:p>
            <a:pPr lvl="1"/>
            <a:r>
              <a:rPr lang="en-US" dirty="0"/>
              <a:t>Linearly independent</a:t>
            </a:r>
          </a:p>
          <a:p>
            <a:pPr lvl="1"/>
            <a:r>
              <a:rPr lang="en-US" dirty="0"/>
              <a:t>Gaussian</a:t>
            </a:r>
          </a:p>
          <a:p>
            <a:r>
              <a:rPr lang="en-US" dirty="0"/>
              <a:t>Dictionary Learning: sparse code / minimize reconstruction</a:t>
            </a:r>
          </a:p>
          <a:p>
            <a:pPr lvl="1"/>
            <a:r>
              <a:rPr lang="en-US" dirty="0"/>
              <a:t>Nonlinear</a:t>
            </a:r>
          </a:p>
          <a:p>
            <a:r>
              <a:rPr lang="en-US" dirty="0"/>
              <a:t>Kernel / Sparse PCA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675500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8" name="Down Arrow 7"/>
          <p:cNvSpPr/>
          <p:nvPr/>
        </p:nvSpPr>
        <p:spPr>
          <a:xfrm>
            <a:off x="4112967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-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0566" y="5292726"/>
            <a:ext cx="2423301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Very compact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strong </a:t>
            </a:r>
            <a:r>
              <a:rPr lang="en-US" i="1" dirty="0"/>
              <a:t>a priori</a:t>
            </a:r>
            <a:r>
              <a:rPr lang="en-US" dirty="0"/>
              <a:t> form (flexible)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06517" y="5292726"/>
            <a:ext cx="2501900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Difficult to interpret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Prone to ”collapse”</a:t>
            </a:r>
          </a:p>
        </p:txBody>
      </p:sp>
    </p:spTree>
    <p:extLst>
      <p:ext uri="{BB962C8B-B14F-4D97-AF65-F5344CB8AC3E}">
        <p14:creationId xmlns:p14="http://schemas.microsoft.com/office/powerpoint/2010/main" val="189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 </a:t>
            </a:r>
            <a:r>
              <a:rPr lang="en-US" dirty="0" err="1"/>
              <a:t>autoencoders</a:t>
            </a:r>
            <a:r>
              <a:rPr lang="en-US" dirty="0"/>
              <a:t> should be </a:t>
            </a:r>
            <a:r>
              <a:rPr lang="en-US" b="1" dirty="0" err="1"/>
              <a:t>undercomplete</a:t>
            </a:r>
            <a:endParaRPr lang="en-US" dirty="0"/>
          </a:p>
          <a:p>
            <a:pPr lvl="1"/>
            <a:r>
              <a:rPr lang="en-US" dirty="0"/>
              <a:t>Code dimension &lt; input dimension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i="1" dirty="0"/>
              <a:t>L </a:t>
            </a:r>
            <a:r>
              <a:rPr lang="en-US" dirty="0"/>
              <a:t>is some loss function penalizing </a:t>
            </a:r>
            <a:r>
              <a:rPr lang="en-US" i="1" dirty="0"/>
              <a:t>g(f(x))</a:t>
            </a:r>
            <a:r>
              <a:rPr lang="en-US" dirty="0"/>
              <a:t> for being dissimilar from </a:t>
            </a:r>
            <a:r>
              <a:rPr lang="en-US" i="1" dirty="0"/>
              <a:t>x</a:t>
            </a:r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linear, and </a:t>
            </a:r>
            <a:r>
              <a:rPr lang="en-US" i="1" dirty="0"/>
              <a:t>L</a:t>
            </a:r>
            <a:r>
              <a:rPr lang="en-US" dirty="0"/>
              <a:t> is mean squared error, </a:t>
            </a:r>
            <a:r>
              <a:rPr lang="en-US" dirty="0" err="1"/>
              <a:t>undercomplete</a:t>
            </a:r>
            <a:r>
              <a:rPr lang="en-US" dirty="0"/>
              <a:t> AE learns to span the same subspace as PCA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50" y="2916766"/>
            <a:ext cx="2552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66" y="5194259"/>
            <a:ext cx="5240067" cy="63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4" y="6059591"/>
            <a:ext cx="4449250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350000" y="2097088"/>
            <a:ext cx="4301067" cy="849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g(h)</a:t>
            </a:r>
            <a:r>
              <a:rPr lang="en-US" dirty="0"/>
              <a:t> is decoder output</a:t>
            </a:r>
          </a:p>
          <a:p>
            <a:r>
              <a:rPr lang="en-US" i="1" dirty="0"/>
              <a:t>h = f(x)</a:t>
            </a:r>
            <a:r>
              <a:rPr lang="en-US" dirty="0"/>
              <a:t>, encoder output</a:t>
            </a:r>
          </a:p>
          <a:p>
            <a:r>
              <a:rPr lang="en-US" i="1" dirty="0"/>
              <a:t>Ω</a:t>
            </a:r>
            <a:r>
              <a:rPr lang="en-US" dirty="0"/>
              <a:t> is sparsity penalty</a:t>
            </a:r>
          </a:p>
          <a:p>
            <a:endParaRPr lang="en-US" dirty="0"/>
          </a:p>
          <a:p>
            <a:r>
              <a:rPr lang="en-US" dirty="0"/>
              <a:t>Note on </a:t>
            </a:r>
            <a:r>
              <a:rPr lang="en-US" dirty="0" err="1"/>
              <a:t>regularizer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232025"/>
            <a:ext cx="4051300" cy="571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868" y="4622800"/>
            <a:ext cx="2548466" cy="130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straightforward Bayesian interpretation of </a:t>
            </a:r>
            <a:r>
              <a:rPr lang="en-US" dirty="0" err="1"/>
              <a:t>regularizer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62868" y="4622799"/>
            <a:ext cx="2548466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“Typical” penalties can be viewed as a MAP approximation to Bayesian inference, with </a:t>
            </a:r>
            <a:r>
              <a:rPr lang="en-US" dirty="0" err="1"/>
              <a:t>regularizers</a:t>
            </a:r>
            <a:r>
              <a:rPr lang="en-US" dirty="0"/>
              <a:t> as priors over parameters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9967" y="4622800"/>
            <a:ext cx="2548466" cy="74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Regularized MAP then maximizes: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17" y="5600699"/>
            <a:ext cx="5057461" cy="5023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13966" y="4622798"/>
            <a:ext cx="2790965" cy="182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</a:t>
            </a:r>
            <a:r>
              <a:rPr lang="en-US" dirty="0" err="1"/>
              <a:t>autoencoder</a:t>
            </a:r>
            <a:r>
              <a:rPr lang="en-US" dirty="0"/>
              <a:t> regularization relies </a:t>
            </a:r>
            <a:r>
              <a:rPr lang="en-US" b="1" dirty="0"/>
              <a:t>only</a:t>
            </a:r>
            <a:r>
              <a:rPr lang="en-US" dirty="0"/>
              <a:t> on the data. </a:t>
            </a:r>
            <a:r>
              <a:rPr lang="en-US" b="1" dirty="0"/>
              <a:t>It’s more of a “preference over functions” than a prior.</a:t>
            </a:r>
          </a:p>
        </p:txBody>
      </p:sp>
    </p:spTree>
    <p:extLst>
      <p:ext uri="{BB962C8B-B14F-4D97-AF65-F5344CB8AC3E}">
        <p14:creationId xmlns:p14="http://schemas.microsoft.com/office/powerpoint/2010/main" val="5882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learning</a:t>
                </a:r>
              </a:p>
              <a:p>
                <a:endParaRPr lang="en-US" dirty="0"/>
              </a:p>
              <a:p>
                <a:r>
                  <a:rPr lang="en-US" dirty="0"/>
                  <a:t>Learn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Forces the </a:t>
                </a:r>
                <a:r>
                  <a:rPr lang="en-US" dirty="0" err="1"/>
                  <a:t>autoencoder</a:t>
                </a:r>
                <a:r>
                  <a:rPr lang="en-US" dirty="0"/>
                  <a:t> to learn the structure of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data</a:t>
                </a:r>
                <a:r>
                  <a:rPr lang="en-US" i="1" dirty="0"/>
                  <a:t>(x)</a:t>
                </a:r>
              </a:p>
              <a:p>
                <a:r>
                  <a:rPr lang="en-US" b="1" dirty="0"/>
                  <a:t>Form of “stochastic encoder / decoder”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2341033"/>
            <a:ext cx="2552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3326341"/>
            <a:ext cx="2552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longer deterministic!</a:t>
                </a:r>
              </a:p>
              <a:p>
                <a:r>
                  <a:rPr lang="en-US" dirty="0"/>
                  <a:t> Given a hidden code </a:t>
                </a:r>
                <a:r>
                  <a:rPr lang="en-US" i="1" dirty="0"/>
                  <a:t>h</a:t>
                </a:r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8" y="3180292"/>
            <a:ext cx="2980267" cy="2856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6" y="3180292"/>
            <a:ext cx="4305193" cy="2831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0046" y="43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88900" cy="4351338"/>
          </a:xfrm>
        </p:spPr>
        <p:txBody>
          <a:bodyPr/>
          <a:lstStyle/>
          <a:p>
            <a:r>
              <a:rPr lang="en-US" dirty="0"/>
              <a:t>Generalize encoding function to </a:t>
            </a:r>
            <a:r>
              <a:rPr lang="en-US" i="1" dirty="0"/>
              <a:t>encoding distribution</a:t>
            </a:r>
          </a:p>
          <a:p>
            <a:endParaRPr lang="en-US" i="1" dirty="0"/>
          </a:p>
          <a:p>
            <a:r>
              <a:rPr lang="en-US" dirty="0"/>
              <a:t>Same with the </a:t>
            </a:r>
            <a:r>
              <a:rPr lang="en-US" i="1" dirty="0"/>
              <a:t>decoding distribution</a:t>
            </a:r>
          </a:p>
          <a:p>
            <a:endParaRPr lang="en-US" i="1" dirty="0"/>
          </a:p>
          <a:p>
            <a:r>
              <a:rPr lang="en-US" dirty="0"/>
              <a:t>Together, these comprise a </a:t>
            </a:r>
            <a:r>
              <a:rPr lang="en-US" i="1" dirty="0"/>
              <a:t>stochastic encoder and 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128573"/>
            <a:ext cx="4305193" cy="28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568840"/>
            <a:ext cx="5270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3647812"/>
            <a:ext cx="5270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7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</p:spPr>
            <p:txBody>
              <a:bodyPr/>
              <a:lstStyle/>
              <a:p>
                <a:r>
                  <a:rPr lang="en-US" dirty="0"/>
                  <a:t>Define a corruption process, </a:t>
                </a:r>
                <a:r>
                  <a:rPr lang="en-US" i="1" dirty="0"/>
                  <a:t>C</a:t>
                </a:r>
              </a:p>
              <a:p>
                <a:endParaRPr lang="en-US" i="1" dirty="0"/>
              </a:p>
              <a:p>
                <a:r>
                  <a:rPr lang="en-US" dirty="0" err="1"/>
                  <a:t>Autoencoder</a:t>
                </a:r>
                <a:r>
                  <a:rPr lang="en-US" dirty="0"/>
                  <a:t> learns a </a:t>
                </a:r>
                <a:r>
                  <a:rPr lang="en-US" i="1" dirty="0"/>
                  <a:t>reconstruction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training example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:r>
                  <a:rPr lang="en-US" i="1" dirty="0"/>
                  <a:t>C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as a training pair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2408767"/>
            <a:ext cx="130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00" y="1825625"/>
            <a:ext cx="3393300" cy="4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choice of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8200" y="3354124"/>
            <a:ext cx="2480733" cy="1228724"/>
          </a:xfrm>
          <a:prstGeom prst="wedgeRoundRectCallout">
            <a:avLst>
              <a:gd name="adj1" fmla="val -15127"/>
              <a:gd name="adj2" fmla="val -69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</a:t>
            </a:r>
            <a:r>
              <a:rPr lang="en-US"/>
              <a:t>from training set and compute expectation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756167" y="3361004"/>
            <a:ext cx="2480733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over corrupted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60086"/>
            <a:ext cx="9144000" cy="622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581000" y="3361004"/>
            <a:ext cx="3172600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with respect to learning the </a:t>
            </a:r>
            <a:r>
              <a:rPr lang="en-US" i="1" dirty="0"/>
              <a:t>uncorrupted data</a:t>
            </a:r>
            <a:r>
              <a:rPr lang="en-US" dirty="0"/>
              <a:t> from the encoded corrupted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33" y="5581782"/>
            <a:ext cx="617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</p:spPr>
            <p:txBody>
              <a:bodyPr/>
              <a:lstStyle/>
              <a:p>
                <a:r>
                  <a:rPr lang="en-US" dirty="0"/>
                  <a:t>DAEs train to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back to uncorrupted </a:t>
                </a:r>
                <a:r>
                  <a:rPr lang="en-US" i="1" dirty="0"/>
                  <a:t>x</a:t>
                </a:r>
              </a:p>
              <a:p>
                <a:r>
                  <a:rPr lang="en-US" dirty="0"/>
                  <a:t>Gray circle = </a:t>
                </a:r>
                <a:r>
                  <a:rPr lang="en-US" dirty="0" err="1"/>
                  <a:t>equiprobable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endParaRPr lang="en-US" dirty="0"/>
              </a:p>
              <a:p>
                <a:r>
                  <a:rPr lang="en-US" dirty="0"/>
                  <a:t>Vector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points approximately to nearest </a:t>
                </a:r>
                <a:r>
                  <a:rPr lang="en-US" i="1" dirty="0"/>
                  <a:t>x</a:t>
                </a:r>
                <a:r>
                  <a:rPr lang="en-US" dirty="0"/>
                  <a:t> on manifold</a:t>
                </a:r>
              </a:p>
              <a:p>
                <a:r>
                  <a:rPr lang="en-US" b="1" dirty="0"/>
                  <a:t>DFA learns a vector field around a manifold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1690688"/>
            <a:ext cx="72390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84" y="1391262"/>
            <a:ext cx="6709834" cy="52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 would seem to imply </a:t>
            </a:r>
            <a:r>
              <a:rPr lang="en-US" i="1" dirty="0"/>
              <a:t>representation learning</a:t>
            </a:r>
            <a:r>
              <a:rPr lang="en-US" dirty="0"/>
              <a:t> beyond a simple low-dimensional code</a:t>
            </a:r>
          </a:p>
          <a:p>
            <a:endParaRPr lang="en-US" dirty="0"/>
          </a:p>
          <a:p>
            <a:r>
              <a:rPr lang="en-US" dirty="0" err="1"/>
              <a:t>Autoencoders</a:t>
            </a:r>
            <a:r>
              <a:rPr lang="en-US" dirty="0"/>
              <a:t> can learn </a:t>
            </a:r>
            <a:br>
              <a:rPr lang="en-US" dirty="0"/>
            </a:br>
            <a:r>
              <a:rPr lang="en-US" dirty="0"/>
              <a:t>powerful relationships in this</a:t>
            </a:r>
            <a:br>
              <a:rPr lang="en-US" dirty="0"/>
            </a:br>
            <a:r>
              <a:rPr lang="en-US" dirty="0"/>
              <a:t>regard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Affine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0" y="2489200"/>
            <a:ext cx="5627077" cy="4064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9" y="2310513"/>
            <a:ext cx="4364078" cy="44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Go beyond learning </a:t>
            </a:r>
            <a:r>
              <a:rPr lang="en-US" i="1" dirty="0"/>
              <a:t>x -&gt; h</a:t>
            </a:r>
            <a:r>
              <a:rPr lang="en-US" dirty="0"/>
              <a:t>, instead focused on learning </a:t>
            </a:r>
            <a:r>
              <a:rPr lang="en-US" i="1" dirty="0"/>
              <a:t>p(x, h)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Manifold learning with </a:t>
            </a:r>
            <a:r>
              <a:rPr lang="en-US" dirty="0" err="1"/>
              <a:t>Autoencoders</a:t>
            </a:r>
            <a:endParaRPr lang="en-US" dirty="0"/>
          </a:p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  <a:p>
            <a:r>
              <a:rPr lang="en-US" dirty="0"/>
              <a:t>Deep Belief Networks (DBNs)</a:t>
            </a:r>
          </a:p>
          <a:p>
            <a:r>
              <a:rPr lang="en-US" dirty="0"/>
              <a:t>Deep Restricted Boltzmann Machines (DBMs)</a:t>
            </a:r>
          </a:p>
          <a:p>
            <a:r>
              <a:rPr lang="en-US" dirty="0"/>
              <a:t>Generative Adversarial Networks (GANs)</a:t>
            </a:r>
          </a:p>
          <a:p>
            <a:endParaRPr lang="en-US" dirty="0"/>
          </a:p>
          <a:p>
            <a:r>
              <a:rPr lang="en-US" b="1" dirty="0"/>
              <a:t>Thursday!</a:t>
            </a:r>
          </a:p>
        </p:txBody>
      </p:sp>
    </p:spTree>
    <p:extLst>
      <p:ext uri="{BB962C8B-B14F-4D97-AF65-F5344CB8AC3E}">
        <p14:creationId xmlns:p14="http://schemas.microsoft.com/office/powerpoint/2010/main" val="2145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Multilayer perceptron (ANN) that is symmetric</a:t>
            </a:r>
          </a:p>
          <a:p>
            <a:pPr lvl="1"/>
            <a:r>
              <a:rPr lang="en-US" dirty="0"/>
              <a:t>Output = input</a:t>
            </a:r>
          </a:p>
          <a:p>
            <a:pPr lvl="1"/>
            <a:r>
              <a:rPr lang="en-US" dirty="0"/>
              <a:t>Goal is to learn a non-trivial identity function, or an </a:t>
            </a:r>
            <a:r>
              <a:rPr lang="en-US" dirty="0" err="1"/>
              <a:t>undercomplete</a:t>
            </a:r>
            <a:r>
              <a:rPr lang="en-US" dirty="0"/>
              <a:t> code </a:t>
            </a:r>
            <a:r>
              <a:rPr lang="en-US" i="1" dirty="0"/>
              <a:t>h</a:t>
            </a:r>
            <a:endParaRPr lang="en-US" dirty="0"/>
          </a:p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Include a sparsity constraint on the code</a:t>
            </a:r>
          </a:p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Learn a mapping to de-corrupt data</a:t>
            </a:r>
          </a:p>
          <a:p>
            <a:pPr lvl="1"/>
            <a:r>
              <a:rPr lang="en-US" dirty="0"/>
              <a:t>Include a corruption process 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Equates to a traversal of the data manifold -&gt; </a:t>
            </a:r>
            <a:r>
              <a:rPr lang="en-US" b="1" dirty="0"/>
              <a:t>generative modeling primer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7524"/>
              <a:gd name="adj2" fmla="val -25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  <p:sp>
        <p:nvSpPr>
          <p:cNvPr id="8" name="Oval 7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/>
          </a:bodyPr>
          <a:lstStyle/>
          <a:p>
            <a:r>
              <a:rPr lang="en-US" dirty="0"/>
              <a:t>Projects!</a:t>
            </a:r>
          </a:p>
          <a:p>
            <a:pPr lvl="1"/>
            <a:r>
              <a:rPr lang="en-US" dirty="0"/>
              <a:t>3 presentations per day</a:t>
            </a:r>
          </a:p>
          <a:p>
            <a:pPr lvl="1"/>
            <a:r>
              <a:rPr lang="en-US" dirty="0"/>
              <a:t>9 teams—</a:t>
            </a:r>
            <a:r>
              <a:rPr lang="en-US" b="1" dirty="0"/>
              <a:t>20 minutes hard speaking time limit</a:t>
            </a:r>
          </a:p>
          <a:p>
            <a:pPr lvl="1"/>
            <a:r>
              <a:rPr lang="en-US" dirty="0"/>
              <a:t>Presentations are the week after Thanksgiving break</a:t>
            </a:r>
          </a:p>
          <a:p>
            <a:r>
              <a:rPr lang="en-US" b="1" dirty="0"/>
              <a:t>Thursday is FULL</a:t>
            </a:r>
          </a:p>
          <a:p>
            <a:r>
              <a:rPr lang="en-US" b="1" dirty="0"/>
              <a:t>Wednesday is ALMOST FULL</a:t>
            </a:r>
          </a:p>
          <a:p>
            <a:endParaRPr lang="en-US" b="1" dirty="0"/>
          </a:p>
          <a:p>
            <a:r>
              <a:rPr lang="en-US" b="1" dirty="0"/>
              <a:t>First come, first serve!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/>
        </p:blipFill>
        <p:spPr>
          <a:xfrm>
            <a:off x="6993466" y="1825624"/>
            <a:ext cx="4842934" cy="48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Book</a:t>
            </a:r>
            <a:r>
              <a:rPr lang="en-US" dirty="0"/>
              <a:t>, Chapter 14: “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2"/>
              </a:rPr>
              <a:t>http://www.deeplearningbook.org/contents/autoencoders.html</a:t>
            </a:r>
            <a:r>
              <a:rPr lang="en-US" dirty="0"/>
              <a:t> </a:t>
            </a:r>
          </a:p>
          <a:p>
            <a:r>
              <a:rPr lang="en-US" dirty="0"/>
              <a:t>DL4J documentation, “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3"/>
              </a:rPr>
              <a:t>http://deeplearning.net/tutorial/dA.html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random variables under consideration</a:t>
            </a:r>
          </a:p>
          <a:p>
            <a:pPr lvl="1"/>
            <a:r>
              <a:rPr lang="en-US" dirty="0"/>
              <a:t>Reduce computational cost of downstream analysis</a:t>
            </a:r>
          </a:p>
          <a:p>
            <a:pPr lvl="1"/>
            <a:r>
              <a:rPr lang="en-US" dirty="0"/>
              <a:t>Remove sources of noise in the data</a:t>
            </a:r>
          </a:p>
          <a:p>
            <a:pPr lvl="1"/>
            <a:r>
              <a:rPr lang="en-US" dirty="0"/>
              <a:t>Define an embedding of the data</a:t>
            </a:r>
          </a:p>
          <a:p>
            <a:pPr lvl="1"/>
            <a:r>
              <a:rPr lang="en-US" dirty="0"/>
              <a:t>Elucidate the manifold of the data</a:t>
            </a:r>
          </a:p>
          <a:p>
            <a:pPr lvl="1"/>
            <a:endParaRPr lang="en-US" dirty="0"/>
          </a:p>
          <a:p>
            <a:r>
              <a:rPr lang="en-US" b="1" dirty="0"/>
              <a:t>We’ve covered several strategies so far</a:t>
            </a:r>
          </a:p>
        </p:txBody>
      </p:sp>
    </p:spTree>
    <p:extLst>
      <p:ext uri="{BB962C8B-B14F-4D97-AF65-F5344CB8AC3E}">
        <p14:creationId xmlns:p14="http://schemas.microsoft.com/office/powerpoint/2010/main" val="733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Lower-dimensional linear space known as the </a:t>
            </a:r>
            <a:r>
              <a:rPr lang="en-US" i="1" dirty="0"/>
              <a:t>principal subspace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Variance of the projected data is maximized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86250" y="37084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definitions of PCA</a:t>
            </a:r>
          </a:p>
        </p:txBody>
      </p:sp>
      <p:sp>
        <p:nvSpPr>
          <p:cNvPr id="5" name="Down Arrow 4"/>
          <p:cNvSpPr/>
          <p:nvPr/>
        </p:nvSpPr>
        <p:spPr>
          <a:xfrm>
            <a:off x="4102100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109968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62532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Maximizing Variance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09968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Minimizing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583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64000" cy="4351338"/>
          </a:xfrm>
        </p:spPr>
        <p:txBody>
          <a:bodyPr/>
          <a:lstStyle/>
          <a:p>
            <a:r>
              <a:rPr lang="en-US" dirty="0"/>
              <a:t>In kernel PCA, we consider data that have already undergone a nonlinear transformation: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now perform PCA on this new </a:t>
            </a:r>
            <a:r>
              <a:rPr lang="en-US" b="1" i="1" dirty="0"/>
              <a:t>M</a:t>
            </a:r>
            <a:r>
              <a:rPr lang="en-US" b="1" dirty="0"/>
              <a:t>-dimensional feature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2855120"/>
            <a:ext cx="2184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50" y="2899570"/>
            <a:ext cx="1485900" cy="4445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606796" y="290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still want to maximize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Su</a:t>
            </a:r>
            <a:r>
              <a:rPr lang="en-US" i="1" baseline="-25000" dirty="0" err="1"/>
              <a:t>i</a:t>
            </a:r>
            <a:r>
              <a:rPr lang="en-US" dirty="0"/>
              <a:t>, subject to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 = 1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and one more constraint: we want to </a:t>
            </a:r>
            <a:r>
              <a:rPr lang="en-US" i="1" dirty="0"/>
              <a:t>minimize </a:t>
            </a:r>
            <a:r>
              <a:rPr lang="en-US" dirty="0"/>
              <a:t>||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||</a:t>
            </a:r>
            <a:r>
              <a:rPr lang="en-US" i="1" baseline="-25000" dirty="0"/>
              <a:t>1</a:t>
            </a:r>
          </a:p>
          <a:p>
            <a:endParaRPr lang="en-US" dirty="0"/>
          </a:p>
          <a:p>
            <a:r>
              <a:rPr lang="en-US" dirty="0"/>
              <a:t>Formalize these constraints using </a:t>
            </a:r>
            <a:r>
              <a:rPr lang="en-US" dirty="0" err="1"/>
              <a:t>Lagrangian</a:t>
            </a:r>
            <a:r>
              <a:rPr lang="en-US" dirty="0"/>
              <a:t> multipliers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73500"/>
            <a:ext cx="929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SVD (SSVD)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random projections</a:t>
            </a:r>
            <a:r>
              <a:rPr lang="en-US" dirty="0"/>
              <a:t> to find close approximation to SVD</a:t>
            </a:r>
          </a:p>
          <a:p>
            <a:r>
              <a:rPr lang="en-US" dirty="0"/>
              <a:t>Combination of probabilistic strategies to maximize convergence likelihood</a:t>
            </a:r>
          </a:p>
          <a:p>
            <a:r>
              <a:rPr lang="en-US" dirty="0"/>
              <a:t>Easily scalable to </a:t>
            </a:r>
            <a:r>
              <a:rPr lang="en-US" i="1" dirty="0"/>
              <a:t>massive</a:t>
            </a:r>
            <a:r>
              <a:rPr lang="en-US" dirty="0"/>
              <a:t> linear systems</a:t>
            </a:r>
          </a:p>
        </p:txBody>
      </p:sp>
    </p:spTree>
    <p:extLst>
      <p:ext uri="{BB962C8B-B14F-4D97-AF65-F5344CB8AC3E}">
        <p14:creationId xmlns:p14="http://schemas.microsoft.com/office/powerpoint/2010/main" val="868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aside: SSVD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Find a low-rank approximation of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Basic dimensionality reduction</a:t>
            </a:r>
          </a:p>
        </p:txBody>
      </p:sp>
      <p:pic>
        <p:nvPicPr>
          <p:cNvPr id="4" name="Picture 3" descr="Screen Shot 2015-04-01 at 4.2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3688849"/>
            <a:ext cx="4152900" cy="787400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4489300" y="4754537"/>
            <a:ext cx="3213400" cy="1768853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Preconditioning</a:t>
            </a:r>
          </a:p>
        </p:txBody>
      </p:sp>
    </p:spTree>
    <p:extLst>
      <p:ext uri="{BB962C8B-B14F-4D97-AF65-F5344CB8AC3E}">
        <p14:creationId xmlns:p14="http://schemas.microsoft.com/office/powerpoint/2010/main" val="7566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8577</TotalTime>
  <Words>1296</Words>
  <Application>Microsoft Macintosh PowerPoint</Application>
  <PresentationFormat>Widescreen</PresentationFormat>
  <Paragraphs>223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Wingdings</vt:lpstr>
      <vt:lpstr>Depth</vt:lpstr>
      <vt:lpstr>Autoencoders</vt:lpstr>
      <vt:lpstr>The Neural Network Zoo</vt:lpstr>
      <vt:lpstr>The Neural Network Zoo</vt:lpstr>
      <vt:lpstr>Dimensionality Reduction</vt:lpstr>
      <vt:lpstr>Principal Component Analysis (PCA)</vt:lpstr>
      <vt:lpstr>Kernel PCA</vt:lpstr>
      <vt:lpstr>Sparse PCA</vt:lpstr>
      <vt:lpstr>Stochastic SVD (SSVD)</vt:lpstr>
      <vt:lpstr>A brief aside: SSVD</vt:lpstr>
      <vt:lpstr>Approximating range of A</vt:lpstr>
      <vt:lpstr>Approximating SVD of A</vt:lpstr>
      <vt:lpstr>Empirical Results</vt:lpstr>
      <vt:lpstr>Power iterations</vt:lpstr>
      <vt:lpstr>Empirical Results</vt:lpstr>
      <vt:lpstr>Why does this work?</vt:lpstr>
      <vt:lpstr>(and we’re back) Dictionary Learning</vt:lpstr>
      <vt:lpstr>Autoencoders</vt:lpstr>
      <vt:lpstr>Autoencoders</vt:lpstr>
      <vt:lpstr>Autoencoders</vt:lpstr>
      <vt:lpstr>Sparse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Embeddings</vt:lpstr>
      <vt:lpstr>Generative Models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362</cp:revision>
  <dcterms:created xsi:type="dcterms:W3CDTF">2017-09-09T20:28:18Z</dcterms:created>
  <dcterms:modified xsi:type="dcterms:W3CDTF">2021-11-09T18:46:11Z</dcterms:modified>
</cp:coreProperties>
</file>